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718" r:id="rId5"/>
    <p:sldMasterId id="2147483730" r:id="rId6"/>
    <p:sldMasterId id="2147483742" r:id="rId7"/>
  </p:sldMasterIdLst>
  <p:notesMasterIdLst>
    <p:notesMasterId r:id="rId41"/>
  </p:notesMasterIdLst>
  <p:handoutMasterIdLst>
    <p:handoutMasterId r:id="rId42"/>
  </p:handoutMasterIdLst>
  <p:sldIdLst>
    <p:sldId id="301" r:id="rId8"/>
    <p:sldId id="302" r:id="rId9"/>
    <p:sldId id="257" r:id="rId10"/>
    <p:sldId id="276" r:id="rId11"/>
    <p:sldId id="274" r:id="rId12"/>
    <p:sldId id="269" r:id="rId13"/>
    <p:sldId id="275" r:id="rId14"/>
    <p:sldId id="282" r:id="rId15"/>
    <p:sldId id="278" r:id="rId16"/>
    <p:sldId id="283" r:id="rId17"/>
    <p:sldId id="284" r:id="rId18"/>
    <p:sldId id="285" r:id="rId19"/>
    <p:sldId id="264" r:id="rId20"/>
    <p:sldId id="286" r:id="rId21"/>
    <p:sldId id="259" r:id="rId22"/>
    <p:sldId id="295" r:id="rId23"/>
    <p:sldId id="294" r:id="rId24"/>
    <p:sldId id="289" r:id="rId25"/>
    <p:sldId id="290" r:id="rId26"/>
    <p:sldId id="291" r:id="rId27"/>
    <p:sldId id="297" r:id="rId28"/>
    <p:sldId id="288" r:id="rId29"/>
    <p:sldId id="287" r:id="rId30"/>
    <p:sldId id="292" r:id="rId31"/>
    <p:sldId id="293" r:id="rId32"/>
    <p:sldId id="296" r:id="rId33"/>
    <p:sldId id="298" r:id="rId34"/>
    <p:sldId id="260" r:id="rId35"/>
    <p:sldId id="299" r:id="rId36"/>
    <p:sldId id="303" r:id="rId37"/>
    <p:sldId id="304" r:id="rId38"/>
    <p:sldId id="300" r:id="rId39"/>
    <p:sldId id="26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ryn White" initials="KW" lastIdx="1" clrIdx="0">
    <p:extLst>
      <p:ext uri="{19B8F6BF-5375-455C-9EA6-DF929625EA0E}">
        <p15:presenceInfo xmlns:p15="http://schemas.microsoft.com/office/powerpoint/2012/main" userId="S-1-5-21-2581205908-2623449070-2994039902-96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D1C2"/>
    <a:srgbClr val="D10066"/>
    <a:srgbClr val="047FB8"/>
    <a:srgbClr val="60CAE9"/>
    <a:srgbClr val="000000"/>
    <a:srgbClr val="1B345A"/>
    <a:srgbClr val="17A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4" autoAdjust="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4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C441CC3-75BC-490E-9D04-24FDC22562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213677-A1C8-4C6C-BE02-D8012714B8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AE9FF-FE2A-4B6E-9011-2A05FC72D614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349D87-092F-438D-B669-1901CB1182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1B41D-2D6B-445A-8FE0-7685E44FEE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4F5C7-D930-42AF-8B97-3339352AA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46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05365-3673-4574-AC47-9B1B9ACD3C46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2576A-53E4-4795-A0D5-F7E8BF3E4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4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2576A-53E4-4795-A0D5-F7E8BF3E4D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mailto:sales@teamsoftware.com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mailto:sales@teamsoftware.com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Navy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9ED522-E906-47D7-8C0B-2E9E54FE3D96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06088" y="3585865"/>
            <a:ext cx="10242551" cy="990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7200">
                <a:solidFill>
                  <a:schemeClr val="bg1"/>
                </a:solidFill>
                <a:effectLst/>
                <a:latin typeface="Source Sans Pro Black" panose="020B0803030403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5050" y="5024736"/>
            <a:ext cx="10242551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rgbClr val="047FB8"/>
                </a:solidFill>
                <a:latin typeface="Source Sans Pro" panose="020B0503030403020204" pitchFamily="34" charset="0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57A77-C3A7-48AF-BB60-18B0B78FAFF0}"/>
              </a:ext>
            </a:extLst>
          </p:cNvPr>
          <p:cNvSpPr txBox="1"/>
          <p:nvPr userDrawn="1"/>
        </p:nvSpPr>
        <p:spPr>
          <a:xfrm>
            <a:off x="8571808" y="6552326"/>
            <a:ext cx="346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schemeClr val="bg1"/>
                </a:solidFill>
              </a:rPr>
              <a:t>© 2018 TEAM Software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C223C2-7B3E-44CA-A754-97A28A2521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49" y="1122297"/>
            <a:ext cx="4465209" cy="623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E30804-0DB8-4078-B7F6-CAF1774193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49" y="4772553"/>
            <a:ext cx="8686800" cy="6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4322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E86BC9-FB16-49D4-90F7-32598E582E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7147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96BE74-0A62-4FF7-8842-1CD9D143EBC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AECA3-557E-455B-98E0-D38C6A48A4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" y="4727224"/>
            <a:ext cx="8686800" cy="661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E1F8A-EFF7-4EF1-ABC9-98B9128081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1BC8CE-0F49-48A5-BD10-FB314767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27" y="3956223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20400C-1189-4E5B-9B41-F4BD9D336E41}"/>
              </a:ext>
            </a:extLst>
          </p:cNvPr>
          <p:cNvSpPr txBox="1"/>
          <p:nvPr userDrawn="1"/>
        </p:nvSpPr>
        <p:spPr>
          <a:xfrm>
            <a:off x="8571808" y="6552326"/>
            <a:ext cx="346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srgbClr val="1B345A"/>
                </a:solidFill>
              </a:rPr>
              <a:t>© 2018 TEAM Software</a:t>
            </a:r>
          </a:p>
        </p:txBody>
      </p:sp>
    </p:spTree>
    <p:extLst>
      <p:ext uri="{BB962C8B-B14F-4D97-AF65-F5344CB8AC3E}">
        <p14:creationId xmlns:p14="http://schemas.microsoft.com/office/powerpoint/2010/main" val="49034665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96BE74-0A62-4FF7-8842-1CD9D143EBC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E1F8A-EFF7-4EF1-ABC9-98B9128081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1BC8CE-0F49-48A5-BD10-FB314767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27" y="3956223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20400C-1189-4E5B-9B41-F4BD9D336E41}"/>
              </a:ext>
            </a:extLst>
          </p:cNvPr>
          <p:cNvSpPr txBox="1"/>
          <p:nvPr userDrawn="1"/>
        </p:nvSpPr>
        <p:spPr>
          <a:xfrm>
            <a:off x="8571808" y="6552326"/>
            <a:ext cx="346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srgbClr val="1B345A"/>
                </a:solidFill>
              </a:rPr>
              <a:t>© 2018 TEAM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413126-44DE-4CBC-BD0E-56980255F4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" y="4727224"/>
            <a:ext cx="8686800" cy="6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5130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5D7163-C3C4-4631-AD52-E9665CD8650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D93EA50-55A7-4099-8E35-123BD7765D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" y="4727224"/>
            <a:ext cx="8686800" cy="661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88A503-D8D1-4D67-83F5-713A33537C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2FBD69-8911-43C5-A268-EA835E152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27" y="3956223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DD351-87A4-46D8-B88A-2760A10034C8}"/>
              </a:ext>
            </a:extLst>
          </p:cNvPr>
          <p:cNvSpPr txBox="1"/>
          <p:nvPr userDrawn="1"/>
        </p:nvSpPr>
        <p:spPr>
          <a:xfrm>
            <a:off x="8571808" y="6552326"/>
            <a:ext cx="346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srgbClr val="1B345A"/>
                </a:solidFill>
              </a:rPr>
              <a:t>© 2018 TEAM Software</a:t>
            </a:r>
          </a:p>
        </p:txBody>
      </p:sp>
    </p:spTree>
    <p:extLst>
      <p:ext uri="{BB962C8B-B14F-4D97-AF65-F5344CB8AC3E}">
        <p14:creationId xmlns:p14="http://schemas.microsoft.com/office/powerpoint/2010/main" val="125758761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cial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3600"/>
            <a:ext cx="110744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SUPERHEAD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3230416"/>
            <a:ext cx="10253485" cy="1384994"/>
          </a:xfrm>
        </p:spPr>
        <p:txBody>
          <a:bodyPr anchor="t" anchorCtr="0">
            <a:noAutofit/>
          </a:bodyPr>
          <a:lstStyle>
            <a:lvl1pPr marL="0" indent="0" algn="l">
              <a:buFont typeface="Arial" pitchFamily="34" charset="0"/>
              <a:buNone/>
              <a:defRPr kumimoji="0" lang="en-US" sz="7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Special Callout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BE20111-23F9-47DB-946B-4892D60C5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189" y="6492875"/>
            <a:ext cx="523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84B01EC5-E05F-4795-B3C4-9C69E7E341F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A89F6-048E-4629-B6D4-9BB451E7F5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2" y="3034958"/>
            <a:ext cx="8686800" cy="6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068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248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256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007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1838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714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Navy - More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9ED522-E906-47D7-8C0B-2E9E54FE3D96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134404-AE0D-4CA2-BAEA-CFECAEAAB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49" y="4772553"/>
            <a:ext cx="8686800" cy="66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06088" y="3585865"/>
            <a:ext cx="10242551" cy="990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7200">
                <a:solidFill>
                  <a:schemeClr val="bg1"/>
                </a:solidFill>
                <a:effectLst/>
                <a:latin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5050" y="5024736"/>
            <a:ext cx="10242551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rgbClr val="047FB8"/>
                </a:solidFill>
                <a:latin typeface="Source Sans Pro" panose="020B0503030403020204" pitchFamily="34" charset="0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57A77-C3A7-48AF-BB60-18B0B78FAFF0}"/>
              </a:ext>
            </a:extLst>
          </p:cNvPr>
          <p:cNvSpPr txBox="1"/>
          <p:nvPr userDrawn="1"/>
        </p:nvSpPr>
        <p:spPr>
          <a:xfrm>
            <a:off x="8571808" y="6552326"/>
            <a:ext cx="346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schemeClr val="bg1"/>
                </a:solidFill>
              </a:rPr>
              <a:t>© 2018 TEAM Software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2D425C-2774-4827-92CA-0FCC16A5AFC9}"/>
              </a:ext>
            </a:extLst>
          </p:cNvPr>
          <p:cNvSpPr txBox="1"/>
          <p:nvPr userDrawn="1"/>
        </p:nvSpPr>
        <p:spPr>
          <a:xfrm>
            <a:off x="1035050" y="6275327"/>
            <a:ext cx="9638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407 S. 27</a:t>
            </a:r>
            <a:r>
              <a:rPr lang="en-US" sz="1200" baseline="30000" dirty="0">
                <a:solidFill>
                  <a:schemeClr val="bg1"/>
                </a:solidFill>
              </a:rPr>
              <a:t>th</a:t>
            </a:r>
            <a:r>
              <a:rPr lang="en-US" sz="1200" dirty="0">
                <a:solidFill>
                  <a:schemeClr val="bg1"/>
                </a:solidFill>
              </a:rPr>
              <a:t> Ave. • Omaha, NE 68154   |   800.500.4499   |   </a:t>
            </a:r>
            <a:r>
              <a:rPr lang="en-US" sz="1200" dirty="0">
                <a:solidFill>
                  <a:srgbClr val="60CAE9"/>
                </a:solidFill>
                <a:hlinkClick r:id="rId3"/>
              </a:rPr>
              <a:t>sales@teamsoftware.com</a:t>
            </a:r>
            <a:r>
              <a:rPr lang="en-US" sz="1200" dirty="0">
                <a:solidFill>
                  <a:srgbClr val="60CAE9"/>
                </a:solidFill>
              </a:rPr>
              <a:t>   </a:t>
            </a:r>
            <a:r>
              <a:rPr lang="en-US" sz="1200" dirty="0">
                <a:solidFill>
                  <a:schemeClr val="bg1"/>
                </a:solidFill>
              </a:rPr>
              <a:t>|   teamsoftware.com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DD5B74-E3A1-4461-AA66-B565617345D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49" y="1122297"/>
            <a:ext cx="4465209" cy="62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908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700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6668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3305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866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7023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276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74C9-5584-459A-AD8E-3A1C029D73DB}" type="datetimeFigureOut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7/11/2019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2F4F-760F-4C73-A2F2-61B3D2A7A75E}" type="slidenum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1588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74C9-5584-459A-AD8E-3A1C029D73DB}" type="datetimeFigureOut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7/11/2019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2F4F-760F-4C73-A2F2-61B3D2A7A75E}" type="slidenum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0477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74C9-5584-459A-AD8E-3A1C029D73DB}" type="datetimeFigureOut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7/11/2019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2F4F-760F-4C73-A2F2-61B3D2A7A75E}" type="slidenum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0649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74C9-5584-459A-AD8E-3A1C029D73DB}" type="datetimeFigureOut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7/11/2019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2F4F-760F-4C73-A2F2-61B3D2A7A75E}" type="slidenum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8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137AEFE-B687-40C7-9F18-57F3B53EC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8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06088" y="3585865"/>
            <a:ext cx="10242551" cy="990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7200">
                <a:solidFill>
                  <a:schemeClr val="tx1"/>
                </a:solidFill>
                <a:effectLst/>
                <a:latin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5050" y="5024736"/>
            <a:ext cx="10242551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rgbClr val="047FB8"/>
                </a:solidFill>
                <a:latin typeface="Source Sans Pro" panose="020B0503030403020204" pitchFamily="34" charset="0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E892E8-9597-4A2D-B34F-0D83B68EB2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57" y="1158771"/>
            <a:ext cx="4453301" cy="621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77ADEA-F548-4D67-94F4-31591D37FC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49" y="4772553"/>
            <a:ext cx="8686800" cy="6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1306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74C9-5584-459A-AD8E-3A1C029D73DB}" type="datetimeFigureOut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7/11/2019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2F4F-760F-4C73-A2F2-61B3D2A7A75E}" type="slidenum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6431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74C9-5584-459A-AD8E-3A1C029D73DB}" type="datetimeFigureOut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7/11/2019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2F4F-760F-4C73-A2F2-61B3D2A7A75E}" type="slidenum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801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74C9-5584-459A-AD8E-3A1C029D73DB}" type="datetimeFigureOut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7/11/2019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2F4F-760F-4C73-A2F2-61B3D2A7A75E}" type="slidenum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9302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74C9-5584-459A-AD8E-3A1C029D73DB}" type="datetimeFigureOut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7/11/2019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2F4F-760F-4C73-A2F2-61B3D2A7A75E}" type="slidenum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8323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74C9-5584-459A-AD8E-3A1C029D73DB}" type="datetimeFigureOut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7/11/2019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2F4F-760F-4C73-A2F2-61B3D2A7A75E}" type="slidenum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93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74C9-5584-459A-AD8E-3A1C029D73DB}" type="datetimeFigureOut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7/11/2019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2F4F-760F-4C73-A2F2-61B3D2A7A75E}" type="slidenum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3229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74C9-5584-459A-AD8E-3A1C029D73DB}" type="datetimeFigureOut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7/11/2019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2F4F-760F-4C73-A2F2-61B3D2A7A75E}" type="slidenum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8938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0708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1557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23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White - More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137AEFE-B687-40C7-9F18-57F3B53EC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8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06088" y="3585865"/>
            <a:ext cx="10242551" cy="990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7200">
                <a:solidFill>
                  <a:schemeClr val="tx1"/>
                </a:solidFill>
                <a:effectLst/>
                <a:latin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5050" y="5024736"/>
            <a:ext cx="10242551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rgbClr val="047FB8"/>
                </a:solidFill>
                <a:latin typeface="Source Sans Pro" panose="020B0503030403020204" pitchFamily="34" charset="0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2D425C-2774-4827-92CA-0FCC16A5AFC9}"/>
              </a:ext>
            </a:extLst>
          </p:cNvPr>
          <p:cNvSpPr txBox="1"/>
          <p:nvPr userDrawn="1"/>
        </p:nvSpPr>
        <p:spPr>
          <a:xfrm>
            <a:off x="1035050" y="6275327"/>
            <a:ext cx="9638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B345A"/>
                </a:solidFill>
              </a:rPr>
              <a:t>407 S. 27</a:t>
            </a:r>
            <a:r>
              <a:rPr lang="en-US" sz="1200" baseline="30000" dirty="0">
                <a:solidFill>
                  <a:srgbClr val="1B345A"/>
                </a:solidFill>
              </a:rPr>
              <a:t>th</a:t>
            </a:r>
            <a:r>
              <a:rPr lang="en-US" sz="1200" dirty="0">
                <a:solidFill>
                  <a:srgbClr val="1B345A"/>
                </a:solidFill>
              </a:rPr>
              <a:t> Ave. • Omaha, NE 68154   |   800.500.4499   |   </a:t>
            </a:r>
            <a:r>
              <a:rPr lang="en-US" sz="1200" dirty="0">
                <a:solidFill>
                  <a:srgbClr val="1B345A"/>
                </a:solidFill>
                <a:hlinkClick r:id="rId3"/>
              </a:rPr>
              <a:t>sales@teamsoftware.com</a:t>
            </a:r>
            <a:r>
              <a:rPr lang="en-US" sz="1200" dirty="0">
                <a:solidFill>
                  <a:srgbClr val="1B345A"/>
                </a:solidFill>
              </a:rPr>
              <a:t>   |   teamsoftware.com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E892E8-9597-4A2D-B34F-0D83B68EB29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57" y="1158771"/>
            <a:ext cx="4453301" cy="6217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88D2B0-C9CE-4EBE-B2E4-A236FA618D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49" y="4772553"/>
            <a:ext cx="8686800" cy="6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637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8039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0415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8165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5609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3946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1774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5438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86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6D0CB-F920-4A35-8255-6672BB49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1016000" y="1752600"/>
            <a:ext cx="10160000" cy="415498"/>
          </a:xfrm>
        </p:spPr>
        <p:txBody>
          <a:bodyPr/>
          <a:lstStyle>
            <a:lvl1pPr marL="0" indent="0">
              <a:buClr>
                <a:schemeClr val="tx1"/>
              </a:buClr>
              <a:buSzPct val="70000"/>
              <a:buFont typeface="Wingdings" pitchFamily="2" charset="2"/>
              <a:buNone/>
              <a:defRPr sz="3000" baseline="0">
                <a:solidFill>
                  <a:schemeClr val="tx1"/>
                </a:solidFill>
              </a:defRPr>
            </a:lvl1pPr>
            <a:lvl2pPr marL="974725" indent="-457200">
              <a:buClr>
                <a:schemeClr val="tx1"/>
              </a:buClr>
              <a:buSzPct val="70000"/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257300" indent="-342900">
              <a:buClr>
                <a:schemeClr val="tx1"/>
              </a:buClr>
              <a:buSzPct val="70000"/>
              <a:buFont typeface="Arial"/>
              <a:buChar char="•"/>
              <a:defRPr sz="18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Body copy or intro to go 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15216" y="-5229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AA089E5-13EA-4749-87E4-E9616BF71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189" y="6492875"/>
            <a:ext cx="523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84B01EC5-E05F-4795-B3C4-9C69E7E34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0383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DA45AC0-BB27-497F-A46E-BD5711450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DDC16-E703-4E78-A5CC-26BE332663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12BEA0-9D7B-4DB5-8A83-81DAA40958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1016000" y="1752600"/>
            <a:ext cx="10160000" cy="3360920"/>
          </a:xfrm>
        </p:spPr>
        <p:txBody>
          <a:bodyPr/>
          <a:lstStyle>
            <a:lvl1pPr marL="457200" indent="-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3000" baseline="0">
                <a:solidFill>
                  <a:schemeClr val="tx1"/>
                </a:solidFill>
              </a:defRPr>
            </a:lvl1pPr>
            <a:lvl2pPr marL="974725" indent="-4572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1257300" indent="-342900">
              <a:buClr>
                <a:schemeClr val="tx1"/>
              </a:buClr>
              <a:buSzPct val="70000"/>
              <a:buFont typeface="Arial"/>
              <a:buChar char="•"/>
              <a:defRPr sz="18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Bullet 1</a:t>
            </a:r>
          </a:p>
          <a:p>
            <a:pPr lvl="0"/>
            <a:r>
              <a:rPr lang="en-US" dirty="0"/>
              <a:t>Bullet 2</a:t>
            </a:r>
          </a:p>
          <a:p>
            <a:pPr lvl="1"/>
            <a:r>
              <a:rPr lang="en-US" dirty="0"/>
              <a:t>Subpoint 1</a:t>
            </a:r>
          </a:p>
          <a:p>
            <a:pPr lvl="1"/>
            <a:r>
              <a:rPr lang="en-US" dirty="0"/>
              <a:t>Subpoint 2</a:t>
            </a:r>
          </a:p>
          <a:p>
            <a:pPr lvl="0"/>
            <a:r>
              <a:rPr lang="en-US" dirty="0"/>
              <a:t>Bullet 3</a:t>
            </a:r>
          </a:p>
          <a:p>
            <a:pPr lvl="1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2557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743F0B-5740-4F38-B362-930B2917A9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AD7911-CFB5-4F76-B3B5-9A2E1EBA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67C2D5-81E1-45EE-89E5-A46A0B9D80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411413"/>
            <a:ext cx="4099560" cy="2418282"/>
          </a:xfrm>
        </p:spPr>
        <p:txBody>
          <a:bodyPr/>
          <a:lstStyle>
            <a:lvl1pPr marL="396875" indent="-396875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914400" indent="-396875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1258888" indent="-344488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604963" indent="-346075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941513" indent="-3365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BF6171-96B7-4BE7-9336-99F7A1064F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03813" y="2411413"/>
            <a:ext cx="6249987" cy="38893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6656644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716CD-CD87-4D92-8F54-BF1874444B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37800F-A8C4-47E0-BD28-2D97842C8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A493E0-BBFF-42FD-9EC3-D099C675768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199" y="2147888"/>
            <a:ext cx="5030585" cy="2135969"/>
          </a:xfrm>
        </p:spPr>
        <p:txBody>
          <a:bodyPr/>
          <a:lstStyle>
            <a:lvl1pPr marL="396875" indent="-396875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 marL="914400" indent="-396875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2pPr>
            <a:lvl3pPr marL="1258888" indent="-344488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3pPr>
            <a:lvl4pPr marL="1604963" indent="-346075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1941513" indent="-3365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16C6ECD-2FA1-4A08-9AED-A866F9C8D3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23218" y="2147888"/>
            <a:ext cx="5030585" cy="2135969"/>
          </a:xfrm>
        </p:spPr>
        <p:txBody>
          <a:bodyPr/>
          <a:lstStyle>
            <a:lvl1pPr marL="396875" indent="-396875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 marL="914400" indent="-396875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2pPr>
            <a:lvl3pPr marL="1258888" indent="-344488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3pPr>
            <a:lvl4pPr marL="1604963" indent="-346075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1941513" indent="-3365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24A709F-F555-45C4-82E5-F8412C561E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8" y="1686223"/>
            <a:ext cx="5030586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rgbClr val="047FB8"/>
                </a:solidFill>
                <a:latin typeface="Source Sans Pro" panose="020B0503030403020204" pitchFamily="34" charset="0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FA8C727-BC1E-48EA-A1A4-23962F785B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3013" y="1695308"/>
            <a:ext cx="5030787" cy="443198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  <a:lvl2pPr marL="517525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258888" indent="0">
              <a:buNone/>
              <a:defRPr>
                <a:solidFill>
                  <a:schemeClr val="bg2"/>
                </a:solidFill>
              </a:defRPr>
            </a:lvl4pPr>
            <a:lvl5pPr marL="1604963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124436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AC25D8-F3F5-415E-B758-9E60C52D02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4DE42F-1204-4965-885A-C707158DBD18}"/>
              </a:ext>
            </a:extLst>
          </p:cNvPr>
          <p:cNvSpPr/>
          <p:nvPr userDrawn="1"/>
        </p:nvSpPr>
        <p:spPr bwMode="auto">
          <a:xfrm>
            <a:off x="1016000" y="1835588"/>
            <a:ext cx="665020" cy="665020"/>
          </a:xfrm>
          <a:prstGeom prst="ellipse">
            <a:avLst/>
          </a:prstGeom>
          <a:solidFill>
            <a:schemeClr val="bg2"/>
          </a:solidFill>
          <a:ln w="76200">
            <a:solidFill>
              <a:schemeClr val="tx2"/>
            </a:solidFill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300" dirty="0">
                <a:solidFill>
                  <a:srgbClr val="1B345A"/>
                </a:solidFill>
                <a:effectLst/>
                <a:latin typeface="+mj-lt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9766FB-A364-4D71-855A-D133514008E2}"/>
              </a:ext>
            </a:extLst>
          </p:cNvPr>
          <p:cNvSpPr/>
          <p:nvPr userDrawn="1"/>
        </p:nvSpPr>
        <p:spPr bwMode="auto">
          <a:xfrm>
            <a:off x="1016000" y="2805440"/>
            <a:ext cx="665020" cy="665020"/>
          </a:xfrm>
          <a:prstGeom prst="ellipse">
            <a:avLst/>
          </a:prstGeom>
          <a:solidFill>
            <a:schemeClr val="bg2"/>
          </a:solidFill>
          <a:ln w="76200">
            <a:solidFill>
              <a:schemeClr val="tx2"/>
            </a:solidFill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algn="ctr" defTabSz="914099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2300" kern="1200" dirty="0">
                <a:solidFill>
                  <a:srgbClr val="1B345A"/>
                </a:solidFill>
                <a:effectLst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47699E-CC5F-4363-B23E-1D8CBCC4C24F}"/>
              </a:ext>
            </a:extLst>
          </p:cNvPr>
          <p:cNvSpPr/>
          <p:nvPr userDrawn="1"/>
        </p:nvSpPr>
        <p:spPr bwMode="auto">
          <a:xfrm>
            <a:off x="1016000" y="3775292"/>
            <a:ext cx="665020" cy="665020"/>
          </a:xfrm>
          <a:prstGeom prst="ellipse">
            <a:avLst/>
          </a:prstGeom>
          <a:solidFill>
            <a:schemeClr val="bg2"/>
          </a:solidFill>
          <a:ln w="76200">
            <a:solidFill>
              <a:schemeClr val="tx2"/>
            </a:solidFill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algn="ctr" defTabSz="914099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2300" kern="1200" dirty="0">
                <a:solidFill>
                  <a:srgbClr val="1B345A"/>
                </a:solidFill>
                <a:effectLst/>
                <a:latin typeface="+mj-lt"/>
                <a:ea typeface="+mn-ea"/>
                <a:cs typeface="+mn-cs"/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F973CF-9E80-4A0C-AB29-AF46567A5628}"/>
              </a:ext>
            </a:extLst>
          </p:cNvPr>
          <p:cNvSpPr/>
          <p:nvPr userDrawn="1"/>
        </p:nvSpPr>
        <p:spPr bwMode="auto">
          <a:xfrm>
            <a:off x="1016000" y="4745144"/>
            <a:ext cx="665020" cy="665020"/>
          </a:xfrm>
          <a:prstGeom prst="ellipse">
            <a:avLst/>
          </a:prstGeom>
          <a:solidFill>
            <a:schemeClr val="bg2"/>
          </a:solidFill>
          <a:ln w="76200">
            <a:solidFill>
              <a:schemeClr val="tx2"/>
            </a:solidFill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algn="ctr" defTabSz="914099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2300" kern="1200" dirty="0">
                <a:solidFill>
                  <a:srgbClr val="1B345A"/>
                </a:solidFill>
                <a:effectLst/>
                <a:latin typeface="+mj-lt"/>
                <a:ea typeface="+mn-ea"/>
                <a:cs typeface="+mn-cs"/>
              </a:rPr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F3C98D-D448-4069-AD8C-17649E893B9A}"/>
              </a:ext>
            </a:extLst>
          </p:cNvPr>
          <p:cNvSpPr/>
          <p:nvPr userDrawn="1"/>
        </p:nvSpPr>
        <p:spPr bwMode="auto">
          <a:xfrm>
            <a:off x="1016000" y="5714998"/>
            <a:ext cx="665020" cy="665020"/>
          </a:xfrm>
          <a:prstGeom prst="ellipse">
            <a:avLst/>
          </a:prstGeom>
          <a:solidFill>
            <a:schemeClr val="bg2"/>
          </a:solidFill>
          <a:ln w="76200">
            <a:solidFill>
              <a:schemeClr val="tx2"/>
            </a:solidFill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algn="ctr" defTabSz="914099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2300" kern="1200" dirty="0">
                <a:solidFill>
                  <a:srgbClr val="1B345A"/>
                </a:solidFill>
                <a:effectLst/>
                <a:latin typeface="+mj-lt"/>
                <a:ea typeface="+mn-ea"/>
                <a:cs typeface="+mn-cs"/>
              </a:rPr>
              <a:t>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9CF5BAB-7B40-40E4-BB7F-5C4567FB2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1D7C45E-C4D2-432C-941B-C4C50DE2A1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032000" y="1940139"/>
            <a:ext cx="10160000" cy="415498"/>
          </a:xfrm>
        </p:spPr>
        <p:txBody>
          <a:bodyPr/>
          <a:lstStyle>
            <a:lvl1pPr marL="0" indent="0">
              <a:buClr>
                <a:schemeClr val="tx1"/>
              </a:buClr>
              <a:buSzPct val="70000"/>
              <a:buFont typeface="Wingdings" pitchFamily="2" charset="2"/>
              <a:buNone/>
              <a:defRPr sz="3000" baseline="0">
                <a:solidFill>
                  <a:schemeClr val="tx1"/>
                </a:solidFill>
              </a:defRPr>
            </a:lvl1pPr>
            <a:lvl2pPr marL="974725" indent="-457200">
              <a:buClr>
                <a:schemeClr val="tx1"/>
              </a:buClr>
              <a:buSzPct val="70000"/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257300" indent="-342900">
              <a:buClr>
                <a:schemeClr val="tx1"/>
              </a:buClr>
              <a:buSzPct val="70000"/>
              <a:buFont typeface="Arial"/>
              <a:buChar char="•"/>
              <a:defRPr sz="18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Body copy or intro to go here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739A7EF-8718-4B27-87D8-1C8B8584B9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032000" y="2930201"/>
            <a:ext cx="10160000" cy="415498"/>
          </a:xfrm>
        </p:spPr>
        <p:txBody>
          <a:bodyPr/>
          <a:lstStyle>
            <a:lvl1pPr marL="0" indent="0">
              <a:buClr>
                <a:schemeClr val="tx1"/>
              </a:buClr>
              <a:buSzPct val="70000"/>
              <a:buFont typeface="Wingdings" pitchFamily="2" charset="2"/>
              <a:buNone/>
              <a:defRPr sz="3000" baseline="0">
                <a:solidFill>
                  <a:schemeClr val="tx1"/>
                </a:solidFill>
              </a:defRPr>
            </a:lvl1pPr>
            <a:lvl2pPr marL="974725" indent="-457200">
              <a:buClr>
                <a:schemeClr val="tx1"/>
              </a:buClr>
              <a:buSzPct val="70000"/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257300" indent="-342900">
              <a:buClr>
                <a:schemeClr val="tx1"/>
              </a:buClr>
              <a:buSzPct val="70000"/>
              <a:buFont typeface="Arial"/>
              <a:buChar char="•"/>
              <a:defRPr sz="18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Body copy or intro to go here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F729FA2-6CE7-4E39-B3D0-4999D9C3E9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032000" y="3920263"/>
            <a:ext cx="10160000" cy="415498"/>
          </a:xfrm>
        </p:spPr>
        <p:txBody>
          <a:bodyPr/>
          <a:lstStyle>
            <a:lvl1pPr marL="0" indent="0">
              <a:buClr>
                <a:schemeClr val="tx1"/>
              </a:buClr>
              <a:buSzPct val="70000"/>
              <a:buFont typeface="Wingdings" pitchFamily="2" charset="2"/>
              <a:buNone/>
              <a:defRPr sz="3000" baseline="0">
                <a:solidFill>
                  <a:schemeClr val="tx1"/>
                </a:solidFill>
              </a:defRPr>
            </a:lvl1pPr>
            <a:lvl2pPr marL="974725" indent="-457200">
              <a:buClr>
                <a:schemeClr val="tx1"/>
              </a:buClr>
              <a:buSzPct val="70000"/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257300" indent="-342900">
              <a:buClr>
                <a:schemeClr val="tx1"/>
              </a:buClr>
              <a:buSzPct val="70000"/>
              <a:buFont typeface="Arial"/>
              <a:buChar char="•"/>
              <a:defRPr sz="18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Body copy or intro to go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1215C8F-9220-4D6A-933B-B2020262F9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032000" y="4869905"/>
            <a:ext cx="10160000" cy="415498"/>
          </a:xfrm>
        </p:spPr>
        <p:txBody>
          <a:bodyPr/>
          <a:lstStyle>
            <a:lvl1pPr marL="0" indent="0">
              <a:buClr>
                <a:schemeClr val="tx1"/>
              </a:buClr>
              <a:buSzPct val="70000"/>
              <a:buFont typeface="Wingdings" pitchFamily="2" charset="2"/>
              <a:buNone/>
              <a:defRPr sz="3000" baseline="0">
                <a:solidFill>
                  <a:schemeClr val="tx1"/>
                </a:solidFill>
              </a:defRPr>
            </a:lvl1pPr>
            <a:lvl2pPr marL="974725" indent="-457200">
              <a:buClr>
                <a:schemeClr val="tx1"/>
              </a:buClr>
              <a:buSzPct val="70000"/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257300" indent="-342900">
              <a:buClr>
                <a:schemeClr val="tx1"/>
              </a:buClr>
              <a:buSzPct val="70000"/>
              <a:buFont typeface="Arial"/>
              <a:buChar char="•"/>
              <a:defRPr sz="18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Body copy or intro to go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62CBACE-BC1F-45CD-B18C-AD8F7D52C2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2032000" y="5841239"/>
            <a:ext cx="10160000" cy="415498"/>
          </a:xfrm>
        </p:spPr>
        <p:txBody>
          <a:bodyPr/>
          <a:lstStyle>
            <a:lvl1pPr marL="0" indent="0">
              <a:buClr>
                <a:schemeClr val="tx1"/>
              </a:buClr>
              <a:buSzPct val="70000"/>
              <a:buFont typeface="Wingdings" pitchFamily="2" charset="2"/>
              <a:buNone/>
              <a:defRPr sz="3000" baseline="0">
                <a:solidFill>
                  <a:schemeClr val="tx1"/>
                </a:solidFill>
              </a:defRPr>
            </a:lvl1pPr>
            <a:lvl2pPr marL="974725" indent="-457200">
              <a:buClr>
                <a:schemeClr val="tx1"/>
              </a:buClr>
              <a:buSzPct val="70000"/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257300" indent="-342900">
              <a:buClr>
                <a:schemeClr val="tx1"/>
              </a:buClr>
              <a:buSzPct val="70000"/>
              <a:buFont typeface="Arial"/>
              <a:buChar char="•"/>
              <a:defRPr sz="18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Body copy or intro to go here</a:t>
            </a:r>
          </a:p>
        </p:txBody>
      </p:sp>
    </p:spTree>
    <p:extLst>
      <p:ext uri="{BB962C8B-B14F-4D97-AF65-F5344CB8AC3E}">
        <p14:creationId xmlns:p14="http://schemas.microsoft.com/office/powerpoint/2010/main" val="406251948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3581401"/>
            <a:ext cx="11176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1DF19-9604-4416-B8F6-5216059E2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189" y="6492875"/>
            <a:ext cx="523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84B01EC5-E05F-4795-B3C4-9C69E7E341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23A03-0C15-460D-91D4-F4EB7C588691}"/>
              </a:ext>
            </a:extLst>
          </p:cNvPr>
          <p:cNvSpPr txBox="1"/>
          <p:nvPr userDrawn="1"/>
        </p:nvSpPr>
        <p:spPr>
          <a:xfrm>
            <a:off x="8571808" y="6552326"/>
            <a:ext cx="3465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schemeClr val="tx2"/>
                </a:solidFill>
              </a:rPr>
              <a:t>© 2019</a:t>
            </a:r>
          </a:p>
          <a:p>
            <a:pPr algn="r"/>
            <a:r>
              <a:rPr lang="en-US" sz="1000" i="1" dirty="0">
                <a:solidFill>
                  <a:schemeClr val="tx2"/>
                </a:solidFill>
              </a:rPr>
              <a:t> TEAM Software</a:t>
            </a:r>
          </a:p>
        </p:txBody>
      </p:sp>
    </p:spTree>
    <p:extLst>
      <p:ext uri="{BB962C8B-B14F-4D97-AF65-F5344CB8AC3E}">
        <p14:creationId xmlns:p14="http://schemas.microsoft.com/office/powerpoint/2010/main" val="351731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70" r:id="rId3"/>
    <p:sldLayoutId id="2147483669" r:id="rId4"/>
    <p:sldLayoutId id="2147483662" r:id="rId5"/>
    <p:sldLayoutId id="2147483674" r:id="rId6"/>
    <p:sldLayoutId id="2147483715" r:id="rId7"/>
    <p:sldLayoutId id="2147483714" r:id="rId8"/>
    <p:sldLayoutId id="2147483716" r:id="rId9"/>
    <p:sldLayoutId id="2147483713" r:id="rId10"/>
    <p:sldLayoutId id="2147483671" r:id="rId11"/>
    <p:sldLayoutId id="2147483673" r:id="rId12"/>
    <p:sldLayoutId id="2147483717" r:id="rId13"/>
    <p:sldLayoutId id="2147483666" r:id="rId14"/>
  </p:sldLayoutIdLst>
  <p:transition>
    <p:fade/>
  </p:transition>
  <p:hf hd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0" dirty="0" smtClean="0">
          <a:ln>
            <a:noFill/>
          </a:ln>
          <a:solidFill>
            <a:schemeClr val="tx1"/>
          </a:solidFill>
          <a:effectLst/>
          <a:latin typeface="+mj-lt"/>
          <a:ea typeface="+mn-ea"/>
          <a:cs typeface="Arial" charset="0"/>
        </a:defRPr>
      </a:lvl1pPr>
    </p:titleStyle>
    <p:bodyStyle>
      <a:lvl1pPr marL="396875" indent="-396875" algn="l" defTabSz="914363" rtl="0" eaLnBrk="1" latinLnBrk="0" hangingPunct="1">
        <a:lnSpc>
          <a:spcPct val="90000"/>
        </a:lnSpc>
        <a:spcBef>
          <a:spcPct val="20000"/>
        </a:spcBef>
        <a:buFont typeface="Courier New"/>
        <a:buChar char="o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914400" indent="-396875" algn="l" defTabSz="914363" rtl="0" eaLnBrk="1" latinLnBrk="0" hangingPunct="1">
        <a:lnSpc>
          <a:spcPct val="90000"/>
        </a:lnSpc>
        <a:spcBef>
          <a:spcPct val="20000"/>
        </a:spcBef>
        <a:buFont typeface="Courier New"/>
        <a:buChar char="o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258888" indent="-344488" algn="l" defTabSz="914363" rtl="0" eaLnBrk="1" latinLnBrk="0" hangingPunct="1">
        <a:lnSpc>
          <a:spcPct val="90000"/>
        </a:lnSpc>
        <a:spcBef>
          <a:spcPct val="20000"/>
        </a:spcBef>
        <a:buFont typeface="Courier New"/>
        <a:buChar char="o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 typeface="Courier New"/>
        <a:buChar char="o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 typeface="Courier New"/>
        <a:buChar char="o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86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D74C9-5584-459A-AD8E-3A1C029D73DB}" type="datetimeFigureOut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7/11/2019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72F4F-760F-4C73-A2F2-61B3D2A7A75E}" type="slidenum">
              <a:rPr lang="en-US" smtClean="0">
                <a:solidFill>
                  <a:srgbClr val="4141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4141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121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684C7-60D5-4D19-9F41-B3717B11BF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7E5B4-B7FD-407F-8E67-76565DC5B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0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dcapsoftware.com/conference/madworld-2018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dcapsoftware.com/conference/madworld-2019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atdconference.td.or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dcapsoftware.com/conference/madworld-2019-dubli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mailto:jonechr2@gmail.com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3"/>
          </p:cNvPr>
          <p:cNvSpPr/>
          <p:nvPr/>
        </p:nvSpPr>
        <p:spPr>
          <a:xfrm>
            <a:off x="2454442" y="5847347"/>
            <a:ext cx="7291137" cy="320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0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6BFBE-6F2B-4657-9A1A-353F63ADE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exactly is the problem?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8F655-D24E-47EA-BA51-12CC0B6CDF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9A6F6-36CA-44AD-B3AF-D748A53ED2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6000" y="2344785"/>
            <a:ext cx="10160000" cy="3370153"/>
          </a:xfrm>
        </p:spPr>
        <p:txBody>
          <a:bodyPr/>
          <a:lstStyle/>
          <a:p>
            <a:r>
              <a:rPr lang="en-US" dirty="0"/>
              <a:t>The tech writing team and instructional design team were not on the same TEAM </a:t>
            </a:r>
            <a:r>
              <a:rPr lang="en-US" dirty="0" err="1"/>
              <a:t>team</a:t>
            </a:r>
            <a:r>
              <a:rPr lang="en-US" dirty="0"/>
              <a:t> </a:t>
            </a:r>
          </a:p>
          <a:p>
            <a:r>
              <a:rPr lang="en-US" dirty="0"/>
              <a:t>Our LMS was clunky and cost prohibitive</a:t>
            </a:r>
          </a:p>
          <a:p>
            <a:r>
              <a:rPr lang="en-US" dirty="0"/>
              <a:t>Engagement was very low</a:t>
            </a:r>
          </a:p>
          <a:p>
            <a:r>
              <a:rPr lang="en-US" dirty="0"/>
              <a:t>Extreme duplication of efforts across teams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849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6BFBE-6F2B-4657-9A1A-353F63ADE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money </a:t>
            </a:r>
            <a:r>
              <a:rPr lang="en-US" dirty="0" err="1"/>
              <a:t>mo</a:t>
            </a:r>
            <a:r>
              <a:rPr lang="en-US" dirty="0"/>
              <a:t>’ problems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8F655-D24E-47EA-BA51-12CC0B6CDF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9A6F6-36CA-44AD-B3AF-D748A53ED2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6000" y="2344785"/>
            <a:ext cx="10160000" cy="1938992"/>
          </a:xfrm>
        </p:spPr>
        <p:txBody>
          <a:bodyPr/>
          <a:lstStyle/>
          <a:p>
            <a:r>
              <a:rPr lang="en-US" dirty="0"/>
              <a:t>Very small ($0) budget</a:t>
            </a:r>
          </a:p>
          <a:p>
            <a:r>
              <a:rPr lang="en-US" dirty="0"/>
              <a:t>Very small (-∞) time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35970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A06A5-B64E-410A-AE8F-A63CDEB509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505929-2648-4A6E-9364-2188159C6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</a:t>
            </a:r>
          </a:p>
        </p:txBody>
      </p:sp>
    </p:spTree>
    <p:extLst>
      <p:ext uri="{BB962C8B-B14F-4D97-AF65-F5344CB8AC3E}">
        <p14:creationId xmlns:p14="http://schemas.microsoft.com/office/powerpoint/2010/main" val="47173988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965A6A-FB71-4983-B0F1-315569230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39A57-8F78-46D5-9242-55A949E37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2BCCA6-5747-4064-801D-3C1A1A574F65}"/>
              </a:ext>
            </a:extLst>
          </p:cNvPr>
          <p:cNvSpPr txBox="1"/>
          <p:nvPr/>
        </p:nvSpPr>
        <p:spPr>
          <a:xfrm>
            <a:off x="1342394" y="2861893"/>
            <a:ext cx="1770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Callout 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a thing.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357B6CE-AD11-4266-B751-70ED2803F62C}"/>
              </a:ext>
            </a:extLst>
          </p:cNvPr>
          <p:cNvSpPr/>
          <p:nvPr/>
        </p:nvSpPr>
        <p:spPr bwMode="auto">
          <a:xfrm>
            <a:off x="2535381" y="1646382"/>
            <a:ext cx="7121237" cy="178261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4C9004AC-84CC-4539-9A96-381BBE01218D}"/>
              </a:ext>
            </a:extLst>
          </p:cNvPr>
          <p:cNvSpPr/>
          <p:nvPr/>
        </p:nvSpPr>
        <p:spPr bwMode="auto">
          <a:xfrm rot="10800000">
            <a:off x="5500253" y="2722199"/>
            <a:ext cx="1191491" cy="455572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F0B1F-8FD4-4C5C-AFDC-537477FDC5E1}"/>
              </a:ext>
            </a:extLst>
          </p:cNvPr>
          <p:cNvSpPr txBox="1"/>
          <p:nvPr/>
        </p:nvSpPr>
        <p:spPr>
          <a:xfrm>
            <a:off x="5240207" y="1913018"/>
            <a:ext cx="2815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Education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38700E2-31DC-489C-B390-80A66C7818BD}"/>
              </a:ext>
            </a:extLst>
          </p:cNvPr>
          <p:cNvSpPr/>
          <p:nvPr/>
        </p:nvSpPr>
        <p:spPr bwMode="auto">
          <a:xfrm>
            <a:off x="6309906" y="3674541"/>
            <a:ext cx="5450393" cy="107988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509A96-660E-4871-A602-5A88D21C24EE}"/>
              </a:ext>
            </a:extLst>
          </p:cNvPr>
          <p:cNvSpPr txBox="1"/>
          <p:nvPr/>
        </p:nvSpPr>
        <p:spPr>
          <a:xfrm>
            <a:off x="7630097" y="3894172"/>
            <a:ext cx="2810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Implementation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3C6536-AF12-4F45-85EB-F68C02CE1936}"/>
              </a:ext>
            </a:extLst>
          </p:cNvPr>
          <p:cNvSpPr txBox="1"/>
          <p:nvPr/>
        </p:nvSpPr>
        <p:spPr>
          <a:xfrm>
            <a:off x="8340726" y="5747184"/>
            <a:ext cx="2533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Tech Comm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Instructional Design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52A2C05-A004-43ED-9376-E68780787D01}"/>
              </a:ext>
            </a:extLst>
          </p:cNvPr>
          <p:cNvSpPr/>
          <p:nvPr/>
        </p:nvSpPr>
        <p:spPr bwMode="auto">
          <a:xfrm>
            <a:off x="312729" y="3676055"/>
            <a:ext cx="5450393" cy="107988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E7F964DA-473C-43F9-BF2E-6724B0DB1198}"/>
              </a:ext>
            </a:extLst>
          </p:cNvPr>
          <p:cNvSpPr/>
          <p:nvPr/>
        </p:nvSpPr>
        <p:spPr bwMode="auto">
          <a:xfrm rot="5400000">
            <a:off x="2454997" y="4042534"/>
            <a:ext cx="721788" cy="348682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3A1601-EA32-482E-A6AF-55B74755E396}"/>
              </a:ext>
            </a:extLst>
          </p:cNvPr>
          <p:cNvSpPr txBox="1"/>
          <p:nvPr/>
        </p:nvSpPr>
        <p:spPr>
          <a:xfrm>
            <a:off x="540335" y="3730362"/>
            <a:ext cx="2299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Learning Content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83722B-ADD8-42CA-B3FB-5FFAA248802B}"/>
              </a:ext>
            </a:extLst>
          </p:cNvPr>
          <p:cNvSpPr txBox="1"/>
          <p:nvPr/>
        </p:nvSpPr>
        <p:spPr>
          <a:xfrm>
            <a:off x="3253312" y="3869883"/>
            <a:ext cx="2533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Tech Comm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Instructional Design</a:t>
            </a:r>
          </a:p>
        </p:txBody>
      </p:sp>
    </p:spTree>
    <p:extLst>
      <p:ext uri="{BB962C8B-B14F-4D97-AF65-F5344CB8AC3E}">
        <p14:creationId xmlns:p14="http://schemas.microsoft.com/office/powerpoint/2010/main" val="24790835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6BFBE-6F2B-4657-9A1A-353F63ADE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 mission statement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8F655-D24E-47EA-BA51-12CC0B6CDF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9A6F6-36CA-44AD-B3AF-D748A53ED2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6000" y="3511733"/>
            <a:ext cx="10160000" cy="2769989"/>
          </a:xfrm>
        </p:spPr>
        <p:txBody>
          <a:bodyPr/>
          <a:lstStyle/>
          <a:p>
            <a:r>
              <a:rPr lang="en-US" dirty="0"/>
              <a:t>Examine our technical, training, API, etc. content through the lens of a learning experience (rather than a function of support)</a:t>
            </a:r>
          </a:p>
          <a:p>
            <a:r>
              <a:rPr lang="en-US" dirty="0"/>
              <a:t>Deliver solutions that focus on the learning experience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4D02D8-4DDB-470B-B659-1C93E83DEFE2}"/>
              </a:ext>
            </a:extLst>
          </p:cNvPr>
          <p:cNvSpPr/>
          <p:nvPr/>
        </p:nvSpPr>
        <p:spPr bwMode="auto">
          <a:xfrm>
            <a:off x="1796143" y="1764040"/>
            <a:ext cx="120074" cy="837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E1AA0-BB23-4BB0-A61D-439C9B530DC3}"/>
              </a:ext>
            </a:extLst>
          </p:cNvPr>
          <p:cNvSpPr txBox="1"/>
          <p:nvPr/>
        </p:nvSpPr>
        <p:spPr>
          <a:xfrm>
            <a:off x="2039413" y="1859640"/>
            <a:ext cx="556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create multimedia learning resources to help our clients be more independent using TEAM products. </a:t>
            </a:r>
          </a:p>
        </p:txBody>
      </p:sp>
    </p:spTree>
    <p:extLst>
      <p:ext uri="{BB962C8B-B14F-4D97-AF65-F5344CB8AC3E}">
        <p14:creationId xmlns:p14="http://schemas.microsoft.com/office/powerpoint/2010/main" val="18562936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BDC743-0119-4368-8C47-64A2C31B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Catalog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CA3A0-B65A-4B3C-8CFB-797153EC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2740C81-747C-4193-A87D-890C819A6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619372"/>
            <a:ext cx="9619832" cy="4697702"/>
          </a:xfrm>
          <a:prstGeom prst="rect">
            <a:avLst/>
          </a:prstGeom>
          <a:ln>
            <a:solidFill>
              <a:srgbClr val="1AD1C2"/>
            </a:solidFill>
          </a:ln>
        </p:spPr>
      </p:pic>
    </p:spTree>
    <p:extLst>
      <p:ext uri="{BB962C8B-B14F-4D97-AF65-F5344CB8AC3E}">
        <p14:creationId xmlns:p14="http://schemas.microsoft.com/office/powerpoint/2010/main" val="81465788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BDC743-0119-4368-8C47-64A2C31B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Catalog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CA3A0-B65A-4B3C-8CFB-797153EC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09ABE4-9119-4596-8EDD-D05C2F674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32" y="1706095"/>
            <a:ext cx="8477260" cy="3445810"/>
          </a:xfrm>
          <a:prstGeom prst="rect">
            <a:avLst/>
          </a:prstGeom>
          <a:ln>
            <a:solidFill>
              <a:srgbClr val="1AD1C2"/>
            </a:solidFill>
          </a:ln>
        </p:spPr>
      </p:pic>
    </p:spTree>
    <p:extLst>
      <p:ext uri="{BB962C8B-B14F-4D97-AF65-F5344CB8AC3E}">
        <p14:creationId xmlns:p14="http://schemas.microsoft.com/office/powerpoint/2010/main" val="266744276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BDC743-0119-4368-8C47-64A2C31B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Center V1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CA3A0-B65A-4B3C-8CFB-797153EC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56BEF-4435-4864-9080-2BE4E266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94" y="1974775"/>
            <a:ext cx="11887811" cy="2908449"/>
          </a:xfrm>
          <a:prstGeom prst="rect">
            <a:avLst/>
          </a:prstGeom>
          <a:ln>
            <a:solidFill>
              <a:srgbClr val="1AD1C2"/>
            </a:solidFill>
          </a:ln>
        </p:spPr>
      </p:pic>
    </p:spTree>
    <p:extLst>
      <p:ext uri="{BB962C8B-B14F-4D97-AF65-F5344CB8AC3E}">
        <p14:creationId xmlns:p14="http://schemas.microsoft.com/office/powerpoint/2010/main" val="374239546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BDC743-0119-4368-8C47-64A2C31B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Center V1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CA3A0-B65A-4B3C-8CFB-797153EC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4EB8EA-B23D-4A4B-8DD6-5B253C4A8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0382"/>
            <a:ext cx="10648353" cy="4915055"/>
          </a:xfrm>
          <a:prstGeom prst="rect">
            <a:avLst/>
          </a:prstGeom>
          <a:ln>
            <a:solidFill>
              <a:srgbClr val="1AD1C2"/>
            </a:solidFill>
          </a:ln>
        </p:spPr>
      </p:pic>
    </p:spTree>
    <p:extLst>
      <p:ext uri="{BB962C8B-B14F-4D97-AF65-F5344CB8AC3E}">
        <p14:creationId xmlns:p14="http://schemas.microsoft.com/office/powerpoint/2010/main" val="360634087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BDC743-0119-4368-8C47-64A2C31B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Center V1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CA3A0-B65A-4B3C-8CFB-797153EC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382D0-2002-4720-ADB6-8EE8C0865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8" y="1726372"/>
            <a:ext cx="11748104" cy="3962604"/>
          </a:xfrm>
          <a:prstGeom prst="rect">
            <a:avLst/>
          </a:prstGeom>
          <a:ln>
            <a:solidFill>
              <a:srgbClr val="1AD1C2"/>
            </a:solidFill>
          </a:ln>
        </p:spPr>
      </p:pic>
    </p:spTree>
    <p:extLst>
      <p:ext uri="{BB962C8B-B14F-4D97-AF65-F5344CB8AC3E}">
        <p14:creationId xmlns:p14="http://schemas.microsoft.com/office/powerpoint/2010/main" val="2346128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584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BDC743-0119-4368-8C47-64A2C31B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Center V1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CA3A0-B65A-4B3C-8CFB-797153EC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EA01C3-9E0B-43BE-BD44-130633230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4468"/>
            <a:ext cx="9176053" cy="4918407"/>
          </a:xfrm>
          <a:prstGeom prst="rect">
            <a:avLst/>
          </a:prstGeom>
          <a:ln>
            <a:solidFill>
              <a:srgbClr val="1AD1C2"/>
            </a:solidFill>
          </a:ln>
        </p:spPr>
      </p:pic>
    </p:spTree>
    <p:extLst>
      <p:ext uri="{BB962C8B-B14F-4D97-AF65-F5344CB8AC3E}">
        <p14:creationId xmlns:p14="http://schemas.microsoft.com/office/powerpoint/2010/main" val="266957066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A06A5-B64E-410A-AE8F-A63CDEB509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505929-2648-4A6E-9364-2188159C6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Wait… How’d you do that? </a:t>
            </a:r>
          </a:p>
        </p:txBody>
      </p:sp>
    </p:spTree>
    <p:extLst>
      <p:ext uri="{BB962C8B-B14F-4D97-AF65-F5344CB8AC3E}">
        <p14:creationId xmlns:p14="http://schemas.microsoft.com/office/powerpoint/2010/main" val="241615968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BDC743-0119-4368-8C47-64A2C31B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Center Home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CA3A0-B65A-4B3C-8CFB-797153EC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B06241-F89C-4099-8E8F-639BD540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04" y="5114955"/>
            <a:ext cx="4070559" cy="1460575"/>
          </a:xfrm>
          <a:prstGeom prst="rect">
            <a:avLst/>
          </a:prstGeom>
          <a:ln>
            <a:solidFill>
              <a:srgbClr val="1AD1C2"/>
            </a:solidFill>
          </a:ln>
        </p:spPr>
      </p:pic>
      <p:pic>
        <p:nvPicPr>
          <p:cNvPr id="3076" name="Picture 4" descr="C:\Users\chrisj\AppData\Local\Temp\SNAGHTML911ba03c.PNG">
            <a:extLst>
              <a:ext uri="{FF2B5EF4-FFF2-40B4-BE49-F238E27FC236}">
                <a16:creationId xmlns:a16="http://schemas.microsoft.com/office/drawing/2014/main" id="{87AB2438-AE9E-4581-A881-48EC0844B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43045"/>
            <a:ext cx="9831977" cy="3055851"/>
          </a:xfrm>
          <a:prstGeom prst="rect">
            <a:avLst/>
          </a:prstGeom>
          <a:noFill/>
          <a:ln>
            <a:solidFill>
              <a:srgbClr val="1AD1C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2456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BDC743-0119-4368-8C47-64A2C31B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University 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CA3A0-B65A-4B3C-8CFB-797153EC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050" name="Picture 2" descr="C:\Users\chrisj\AppData\Local\Temp\SNAGHTML9117f322.PNG">
            <a:extLst>
              <a:ext uri="{FF2B5EF4-FFF2-40B4-BE49-F238E27FC236}">
                <a16:creationId xmlns:a16="http://schemas.microsoft.com/office/drawing/2014/main" id="{07D98B28-8D9C-43FF-BFF6-C1C410E33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33582"/>
            <a:ext cx="9823269" cy="4502332"/>
          </a:xfrm>
          <a:prstGeom prst="rect">
            <a:avLst/>
          </a:prstGeom>
          <a:noFill/>
          <a:ln>
            <a:solidFill>
              <a:srgbClr val="1AD1C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44578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BDC743-0119-4368-8C47-64A2C31B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Tracks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CA3A0-B65A-4B3C-8CFB-797153EC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4CD39F-4A3A-4BE8-A722-F4DE34BD5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17" y="1812823"/>
            <a:ext cx="11273366" cy="3802476"/>
          </a:xfrm>
          <a:prstGeom prst="rect">
            <a:avLst/>
          </a:prstGeom>
          <a:ln>
            <a:solidFill>
              <a:srgbClr val="1AD1C2"/>
            </a:solidFill>
          </a:ln>
        </p:spPr>
      </p:pic>
    </p:spTree>
    <p:extLst>
      <p:ext uri="{BB962C8B-B14F-4D97-AF65-F5344CB8AC3E}">
        <p14:creationId xmlns:p14="http://schemas.microsoft.com/office/powerpoint/2010/main" val="10470553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BDC743-0119-4368-8C47-64A2C31B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CA3A0-B65A-4B3C-8CFB-797153EC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7599F-4AC1-43A8-A936-A93F6B617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89" y="1787193"/>
            <a:ext cx="8951060" cy="4797810"/>
          </a:xfrm>
          <a:prstGeom prst="rect">
            <a:avLst/>
          </a:prstGeom>
          <a:ln>
            <a:solidFill>
              <a:srgbClr val="1AD1C2"/>
            </a:solidFill>
          </a:ln>
        </p:spPr>
      </p:pic>
    </p:spTree>
    <p:extLst>
      <p:ext uri="{BB962C8B-B14F-4D97-AF65-F5344CB8AC3E}">
        <p14:creationId xmlns:p14="http://schemas.microsoft.com/office/powerpoint/2010/main" val="6529142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BDC743-0119-4368-8C47-64A2C31B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CA3A0-B65A-4B3C-8CFB-797153EC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0E71F7-C20D-4997-805D-D3E348CAA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2" y="504674"/>
            <a:ext cx="11976716" cy="584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9092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A06A5-B64E-410A-AE8F-A63CDEB509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505929-2648-4A6E-9364-2188159C6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(so far) </a:t>
            </a:r>
          </a:p>
        </p:txBody>
      </p:sp>
    </p:spTree>
    <p:extLst>
      <p:ext uri="{BB962C8B-B14F-4D97-AF65-F5344CB8AC3E}">
        <p14:creationId xmlns:p14="http://schemas.microsoft.com/office/powerpoint/2010/main" val="176919514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E0287-BCA1-480B-9561-CD49FFBF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Engagement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E5EEB-3187-4B70-870B-E808500394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kicked butt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FF928-2485-4A72-888A-D81C8DDD7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66FEC04-75BF-43D9-A9D6-EED6735EDC40}"/>
              </a:ext>
            </a:extLst>
          </p:cNvPr>
          <p:cNvSpPr txBox="1">
            <a:spLocks/>
          </p:cNvSpPr>
          <p:nvPr/>
        </p:nvSpPr>
        <p:spPr bwMode="white">
          <a:xfrm>
            <a:off x="1016000" y="2890624"/>
            <a:ext cx="10160000" cy="175432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  <a:defRPr sz="3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4725" indent="-45720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Anecdotally, clients and implementation love this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February 2019 we had &gt;1000% increase in course views over February 2018 (measured using Google Analytics removing TEAM Software IPs) </a:t>
            </a:r>
          </a:p>
        </p:txBody>
      </p:sp>
    </p:spTree>
    <p:extLst>
      <p:ext uri="{BB962C8B-B14F-4D97-AF65-F5344CB8AC3E}">
        <p14:creationId xmlns:p14="http://schemas.microsoft.com/office/powerpoint/2010/main" val="8799562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E0287-BCA1-480B-9561-CD49FFBF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Saved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E5EEB-3187-4B70-870B-E808500394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on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FF928-2485-4A72-888A-D81C8DDD7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66FEC04-75BF-43D9-A9D6-EED6735EDC40}"/>
              </a:ext>
            </a:extLst>
          </p:cNvPr>
          <p:cNvSpPr txBox="1">
            <a:spLocks/>
          </p:cNvSpPr>
          <p:nvPr/>
        </p:nvSpPr>
        <p:spPr bwMode="white">
          <a:xfrm>
            <a:off x="1016000" y="2890624"/>
            <a:ext cx="10160000" cy="216982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  <a:defRPr sz="3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4725" indent="-45720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All course information is now downloaded form the Learning Center instead of sent over email (eliminating the middle man)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progress of single sourcing all training guide information (and creating facilitator guides while we are at it) </a:t>
            </a:r>
          </a:p>
        </p:txBody>
      </p:sp>
    </p:spTree>
    <p:extLst>
      <p:ext uri="{BB962C8B-B14F-4D97-AF65-F5344CB8AC3E}">
        <p14:creationId xmlns:p14="http://schemas.microsoft.com/office/powerpoint/2010/main" val="115526818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2487-DDF1-4D98-892A-41170844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6286" y="2151016"/>
            <a:ext cx="8908868" cy="739261"/>
          </a:xfrm>
        </p:spPr>
        <p:txBody>
          <a:bodyPr/>
          <a:lstStyle/>
          <a:p>
            <a:r>
              <a:rPr lang="en-US" sz="6000" dirty="0"/>
              <a:t>Replacing a Learning Management System (LMS) with </a:t>
            </a:r>
            <a:r>
              <a:rPr lang="en-US" sz="6000" dirty="0" err="1"/>
              <a:t>MadCap</a:t>
            </a:r>
            <a:r>
              <a:rPr lang="en-US" sz="6000" dirty="0"/>
              <a:t> Flare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05FFB-E915-4A65-8FB6-712721F2E6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Jones – Learning Content Manager, TEAM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893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3"/>
          </p:cNvPr>
          <p:cNvSpPr/>
          <p:nvPr/>
        </p:nvSpPr>
        <p:spPr>
          <a:xfrm>
            <a:off x="1133475" y="5733047"/>
            <a:ext cx="9963150" cy="320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>
            <a:hlinkClick r:id="rId4"/>
          </p:cNvPr>
          <p:cNvSpPr/>
          <p:nvPr/>
        </p:nvSpPr>
        <p:spPr>
          <a:xfrm>
            <a:off x="4012163" y="5262465"/>
            <a:ext cx="4096139" cy="391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837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3"/>
          </p:cNvPr>
          <p:cNvSpPr/>
          <p:nvPr/>
        </p:nvSpPr>
        <p:spPr>
          <a:xfrm>
            <a:off x="1133475" y="5733047"/>
            <a:ext cx="9963150" cy="320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903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A06A5-B64E-410A-AE8F-A63CDEB509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505929-2648-4A6E-9364-2188159C6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274434222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66434-CC06-42E4-8094-D3BE767391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467419-12B1-423D-95FE-6C869278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Contact Chris Jones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6A7E80-7D13-4952-A0A3-CE47EDD5B4CC}"/>
              </a:ext>
            </a:extLst>
          </p:cNvPr>
          <p:cNvSpPr txBox="1"/>
          <p:nvPr/>
        </p:nvSpPr>
        <p:spPr>
          <a:xfrm>
            <a:off x="921327" y="5081731"/>
            <a:ext cx="97628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 me know if you have questions or comments: </a:t>
            </a:r>
          </a:p>
          <a:p>
            <a:r>
              <a:rPr lang="en-US" sz="2800" dirty="0">
                <a:solidFill>
                  <a:schemeClr val="bg1"/>
                </a:solidFill>
                <a:hlinkClick r:id="rId2"/>
              </a:rPr>
              <a:t>jonechr2@gmail.com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r>
              <a:rPr lang="en-US" sz="2800" dirty="0">
                <a:solidFill>
                  <a:schemeClr val="bg1"/>
                </a:solidFill>
              </a:rPr>
              <a:t>Flare Slack: Chris Jones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Linkedin</a:t>
            </a:r>
            <a:r>
              <a:rPr lang="en-US" sz="2800" dirty="0">
                <a:solidFill>
                  <a:schemeClr val="bg1"/>
                </a:solidFill>
              </a:rPr>
              <a:t>: https://www.linkedin.com/in/chris-jones-b27a402b/</a:t>
            </a:r>
          </a:p>
        </p:txBody>
      </p:sp>
    </p:spTree>
    <p:extLst>
      <p:ext uri="{BB962C8B-B14F-4D97-AF65-F5344CB8AC3E}">
        <p14:creationId xmlns:p14="http://schemas.microsoft.com/office/powerpoint/2010/main" val="150854740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B09E3-F033-442A-BBE8-1217AED96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AC33A2-D36A-40D0-A0BA-5C12678F7D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3C473-F214-460E-B9C9-AE1AF90D83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708" y="1485106"/>
            <a:ext cx="2587305" cy="2587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solidFill>
              <a:schemeClr val="tx2"/>
            </a:solidFill>
          </a:ln>
          <a:effectLst/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D05889-9585-401E-ACA5-660329481A61}"/>
              </a:ext>
            </a:extLst>
          </p:cNvPr>
          <p:cNvSpPr/>
          <p:nvPr/>
        </p:nvSpPr>
        <p:spPr bwMode="auto">
          <a:xfrm>
            <a:off x="838200" y="1729206"/>
            <a:ext cx="120074" cy="837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A04EC-B03D-4AE6-BFDD-0E1F56B706DB}"/>
              </a:ext>
            </a:extLst>
          </p:cNvPr>
          <p:cNvSpPr txBox="1"/>
          <p:nvPr/>
        </p:nvSpPr>
        <p:spPr>
          <a:xfrm>
            <a:off x="1081470" y="1824806"/>
            <a:ext cx="5123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Using Flare since version 9 around 2013-2014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C05EA2-9CA7-4128-AA9F-0F153E52D5B1}"/>
              </a:ext>
            </a:extLst>
          </p:cNvPr>
          <p:cNvSpPr/>
          <p:nvPr/>
        </p:nvSpPr>
        <p:spPr bwMode="auto">
          <a:xfrm>
            <a:off x="838200" y="2731687"/>
            <a:ext cx="120074" cy="837363"/>
          </a:xfrm>
          <a:prstGeom prst="roundRect">
            <a:avLst/>
          </a:prstGeom>
          <a:solidFill>
            <a:srgbClr val="047FB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69C88-7669-4D8E-8BA7-66CB55CCB680}"/>
              </a:ext>
            </a:extLst>
          </p:cNvPr>
          <p:cNvSpPr txBox="1"/>
          <p:nvPr/>
        </p:nvSpPr>
        <p:spPr>
          <a:xfrm>
            <a:off x="1081470" y="2827287"/>
            <a:ext cx="5123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Manage a team of two tech writers and two instructional designers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804C0E-6E53-4E2E-ADBA-562FA0DEE1D8}"/>
              </a:ext>
            </a:extLst>
          </p:cNvPr>
          <p:cNvSpPr/>
          <p:nvPr/>
        </p:nvSpPr>
        <p:spPr bwMode="auto">
          <a:xfrm>
            <a:off x="838200" y="3734168"/>
            <a:ext cx="120074" cy="837363"/>
          </a:xfrm>
          <a:prstGeom prst="roundRect">
            <a:avLst/>
          </a:prstGeom>
          <a:solidFill>
            <a:srgbClr val="1AD1C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2476F-D710-4206-9ADF-1CB733056AE9}"/>
              </a:ext>
            </a:extLst>
          </p:cNvPr>
          <p:cNvSpPr txBox="1"/>
          <p:nvPr/>
        </p:nvSpPr>
        <p:spPr>
          <a:xfrm>
            <a:off x="1081469" y="3863645"/>
            <a:ext cx="5123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Passionate about providing exceptional learning experiences 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A230348-E7FE-4CCA-90F7-A9E5EA36319E}"/>
              </a:ext>
            </a:extLst>
          </p:cNvPr>
          <p:cNvSpPr/>
          <p:nvPr/>
        </p:nvSpPr>
        <p:spPr bwMode="auto">
          <a:xfrm>
            <a:off x="838200" y="4736649"/>
            <a:ext cx="120074" cy="837363"/>
          </a:xfrm>
          <a:prstGeom prst="roundRect">
            <a:avLst/>
          </a:prstGeom>
          <a:solidFill>
            <a:srgbClr val="D100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D4E53-B775-4B88-94DD-B611A7750A6D}"/>
              </a:ext>
            </a:extLst>
          </p:cNvPr>
          <p:cNvSpPr txBox="1"/>
          <p:nvPr/>
        </p:nvSpPr>
        <p:spPr>
          <a:xfrm>
            <a:off x="1081469" y="4866126"/>
            <a:ext cx="5123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Love endurance running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7875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F8AAA1-8522-4E00-891B-CEAE18A97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293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137BC7-27EE-42AC-859A-98396ECE8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328F458-F356-4DA2-BB49-767830F95714}"/>
              </a:ext>
            </a:extLst>
          </p:cNvPr>
          <p:cNvSpPr txBox="1">
            <a:spLocks/>
          </p:cNvSpPr>
          <p:nvPr/>
        </p:nvSpPr>
        <p:spPr bwMode="white">
          <a:xfrm>
            <a:off x="1958109" y="1986318"/>
            <a:ext cx="10160000" cy="4385816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  <a:defRPr sz="3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4725" indent="-45720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l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LMS, CMS and Flare, Oh My!</a:t>
            </a:r>
          </a:p>
          <a:p>
            <a:br>
              <a:rPr lang="en-US" dirty="0"/>
            </a:br>
            <a:r>
              <a:rPr lang="en-US" dirty="0"/>
              <a:t>The TEAM Software problem</a:t>
            </a:r>
          </a:p>
          <a:p>
            <a:endParaRPr lang="en-US" dirty="0"/>
          </a:p>
          <a:p>
            <a:r>
              <a:rPr lang="en-US" dirty="0"/>
              <a:t>How we solved it</a:t>
            </a:r>
          </a:p>
          <a:p>
            <a:endParaRPr lang="en-US" dirty="0"/>
          </a:p>
          <a:p>
            <a:r>
              <a:rPr lang="en-US" dirty="0"/>
              <a:t>Let’s get technical</a:t>
            </a:r>
          </a:p>
          <a:p>
            <a:endParaRPr lang="en-US" dirty="0"/>
          </a:p>
          <a:p>
            <a:r>
              <a:rPr lang="en-US" dirty="0"/>
              <a:t>Questions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69B1F1-0624-4EB8-AA7E-AFCA6CA7207B}"/>
              </a:ext>
            </a:extLst>
          </p:cNvPr>
          <p:cNvSpPr/>
          <p:nvPr/>
        </p:nvSpPr>
        <p:spPr bwMode="auto">
          <a:xfrm>
            <a:off x="1016000" y="1835588"/>
            <a:ext cx="665020" cy="665020"/>
          </a:xfrm>
          <a:prstGeom prst="ellipse">
            <a:avLst/>
          </a:prstGeom>
          <a:solidFill>
            <a:schemeClr val="bg2"/>
          </a:solidFill>
          <a:ln w="76200">
            <a:solidFill>
              <a:schemeClr val="tx2"/>
            </a:solidFill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300" dirty="0">
                <a:solidFill>
                  <a:srgbClr val="1B345A"/>
                </a:solidFill>
                <a:effectLst/>
                <a:latin typeface="+mj-lt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0EAE10-57F5-4DF1-8AC6-66E6730B3885}"/>
              </a:ext>
            </a:extLst>
          </p:cNvPr>
          <p:cNvSpPr/>
          <p:nvPr/>
        </p:nvSpPr>
        <p:spPr bwMode="auto">
          <a:xfrm>
            <a:off x="1016000" y="2805440"/>
            <a:ext cx="665020" cy="665020"/>
          </a:xfrm>
          <a:prstGeom prst="ellipse">
            <a:avLst/>
          </a:prstGeom>
          <a:solidFill>
            <a:schemeClr val="bg2"/>
          </a:solidFill>
          <a:ln w="76200">
            <a:solidFill>
              <a:schemeClr val="tx2"/>
            </a:solidFill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algn="ctr" defTabSz="914099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2300" kern="1200" dirty="0">
                <a:solidFill>
                  <a:srgbClr val="1B345A"/>
                </a:solidFill>
                <a:effectLst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5FF861-531C-474B-882E-8CF688D4E418}"/>
              </a:ext>
            </a:extLst>
          </p:cNvPr>
          <p:cNvSpPr/>
          <p:nvPr/>
        </p:nvSpPr>
        <p:spPr bwMode="auto">
          <a:xfrm>
            <a:off x="1016000" y="3775292"/>
            <a:ext cx="665020" cy="665020"/>
          </a:xfrm>
          <a:prstGeom prst="ellipse">
            <a:avLst/>
          </a:prstGeom>
          <a:solidFill>
            <a:schemeClr val="bg2"/>
          </a:solidFill>
          <a:ln w="76200">
            <a:solidFill>
              <a:schemeClr val="tx2"/>
            </a:solidFill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algn="ctr" defTabSz="914099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2300" kern="1200" dirty="0">
                <a:solidFill>
                  <a:srgbClr val="1B345A"/>
                </a:solidFill>
                <a:effectLst/>
                <a:latin typeface="+mj-lt"/>
                <a:ea typeface="+mn-ea"/>
                <a:cs typeface="+mn-cs"/>
              </a:rPr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DE71AD-2731-4D16-8417-86F0CC4377AE}"/>
              </a:ext>
            </a:extLst>
          </p:cNvPr>
          <p:cNvSpPr/>
          <p:nvPr/>
        </p:nvSpPr>
        <p:spPr bwMode="auto">
          <a:xfrm>
            <a:off x="1016000" y="4745144"/>
            <a:ext cx="665020" cy="665020"/>
          </a:xfrm>
          <a:prstGeom prst="ellipse">
            <a:avLst/>
          </a:prstGeom>
          <a:solidFill>
            <a:schemeClr val="bg2"/>
          </a:solidFill>
          <a:ln w="76200">
            <a:solidFill>
              <a:schemeClr val="tx2"/>
            </a:solidFill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algn="ctr" defTabSz="914099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2300" kern="1200" dirty="0">
                <a:solidFill>
                  <a:srgbClr val="1B345A"/>
                </a:solidFill>
                <a:effectLst/>
                <a:latin typeface="+mj-lt"/>
                <a:ea typeface="+mn-ea"/>
                <a:cs typeface="+mn-cs"/>
              </a:rPr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C01D4A-C450-4AD5-8D60-B1954D4D9E0C}"/>
              </a:ext>
            </a:extLst>
          </p:cNvPr>
          <p:cNvSpPr/>
          <p:nvPr/>
        </p:nvSpPr>
        <p:spPr bwMode="auto">
          <a:xfrm>
            <a:off x="1016000" y="5714998"/>
            <a:ext cx="665020" cy="665020"/>
          </a:xfrm>
          <a:prstGeom prst="ellipse">
            <a:avLst/>
          </a:prstGeom>
          <a:solidFill>
            <a:schemeClr val="bg2"/>
          </a:solidFill>
          <a:ln w="76200">
            <a:solidFill>
              <a:schemeClr val="tx2"/>
            </a:solidFill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algn="ctr" defTabSz="914099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2300" kern="1200" dirty="0">
                <a:solidFill>
                  <a:srgbClr val="1B345A"/>
                </a:solidFill>
                <a:effectLst/>
                <a:latin typeface="+mj-lt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6185209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A06A5-B64E-410A-AE8F-A63CDEB509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505929-2648-4A6E-9364-2188159C6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LMS, CMS, and Flare</a:t>
            </a:r>
          </a:p>
        </p:txBody>
      </p:sp>
    </p:spTree>
    <p:extLst>
      <p:ext uri="{BB962C8B-B14F-4D97-AF65-F5344CB8AC3E}">
        <p14:creationId xmlns:p14="http://schemas.microsoft.com/office/powerpoint/2010/main" val="321175548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779183-F580-4597-8A67-5AD45E55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all this stuff anyway?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BA0F70-082D-4B60-A218-66E187C855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92ECE6-8307-4D55-B448-1B48DF0AD3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5999" y="1752600"/>
            <a:ext cx="10889673" cy="2372957"/>
          </a:xfrm>
        </p:spPr>
        <p:txBody>
          <a:bodyPr/>
          <a:lstStyle/>
          <a:p>
            <a:r>
              <a:rPr lang="en-US" dirty="0"/>
              <a:t>LMS – Historically useful for hosting (primarily internal) SCORM compliant packages</a:t>
            </a:r>
          </a:p>
          <a:p>
            <a:r>
              <a:rPr lang="en-US" dirty="0"/>
              <a:t>CMS – Historically useful for managing website content (think </a:t>
            </a:r>
            <a:r>
              <a:rPr lang="en-US" dirty="0" err="1"/>
              <a:t>Wordpress</a:t>
            </a:r>
            <a:r>
              <a:rPr lang="en-US" dirty="0"/>
              <a:t>) </a:t>
            </a:r>
          </a:p>
          <a:p>
            <a:r>
              <a:rPr lang="en-US" dirty="0"/>
              <a:t>Flare – Historically useful as a Help Authoring Tool (HAT) </a:t>
            </a:r>
            <a:br>
              <a:rPr lang="en-US" dirty="0"/>
            </a:br>
            <a:r>
              <a:rPr lang="en-US" sz="800" dirty="0"/>
              <a:t>They used to call us propeller heads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698429-6D78-4DD2-A0CC-8E49A58DA5D7}"/>
              </a:ext>
            </a:extLst>
          </p:cNvPr>
          <p:cNvSpPr/>
          <p:nvPr/>
        </p:nvSpPr>
        <p:spPr>
          <a:xfrm>
            <a:off x="6448359" y="5778768"/>
            <a:ext cx="434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Content Management 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D89597-5CC5-48F8-96EF-84682299311B}"/>
              </a:ext>
            </a:extLst>
          </p:cNvPr>
          <p:cNvSpPr/>
          <p:nvPr/>
        </p:nvSpPr>
        <p:spPr>
          <a:xfrm>
            <a:off x="7515158" y="4483368"/>
            <a:ext cx="220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CMS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A0645B-0641-4CBF-9C10-B1C4B5EC852B}"/>
              </a:ext>
            </a:extLst>
          </p:cNvPr>
          <p:cNvSpPr/>
          <p:nvPr/>
        </p:nvSpPr>
        <p:spPr>
          <a:xfrm>
            <a:off x="1589735" y="4483368"/>
            <a:ext cx="220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LMS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99C3C0-8499-4152-8E8F-E2BD34D241E9}"/>
              </a:ext>
            </a:extLst>
          </p:cNvPr>
          <p:cNvSpPr/>
          <p:nvPr/>
        </p:nvSpPr>
        <p:spPr>
          <a:xfrm>
            <a:off x="522934" y="5778767"/>
            <a:ext cx="434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Learning Management System</a:t>
            </a:r>
            <a:endParaRPr lang="en-US" sz="2400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68B23C58-0F2E-4F10-A997-C26ED29C264B}"/>
              </a:ext>
            </a:extLst>
          </p:cNvPr>
          <p:cNvSpPr/>
          <p:nvPr/>
        </p:nvSpPr>
        <p:spPr bwMode="auto">
          <a:xfrm rot="10800000">
            <a:off x="2325758" y="5360847"/>
            <a:ext cx="737754" cy="28208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F337FF8D-AC18-4FB9-A8C9-BD6A71066A2E}"/>
              </a:ext>
            </a:extLst>
          </p:cNvPr>
          <p:cNvSpPr/>
          <p:nvPr/>
        </p:nvSpPr>
        <p:spPr bwMode="auto">
          <a:xfrm rot="10800000">
            <a:off x="8251182" y="5374884"/>
            <a:ext cx="737754" cy="28208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5459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A06A5-B64E-410A-AE8F-A63CDEB509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505929-2648-4A6E-9364-2188159C6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 Software problem</a:t>
            </a:r>
          </a:p>
        </p:txBody>
      </p:sp>
    </p:spTree>
    <p:extLst>
      <p:ext uri="{BB962C8B-B14F-4D97-AF65-F5344CB8AC3E}">
        <p14:creationId xmlns:p14="http://schemas.microsoft.com/office/powerpoint/2010/main" val="19272000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772428A-A869-4AB8-8337-0B9167924882}"/>
              </a:ext>
            </a:extLst>
          </p:cNvPr>
          <p:cNvSpPr/>
          <p:nvPr/>
        </p:nvSpPr>
        <p:spPr bwMode="auto">
          <a:xfrm>
            <a:off x="4592133" y="3311588"/>
            <a:ext cx="7121237" cy="17826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6BFBE-6F2B-4657-9A1A-353F63ADE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helpful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8F655-D24E-47EA-BA51-12CC0B6CDF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01EC5-E05F-4795-B3C4-9C69E7E341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B29564-5FEA-4889-A4BF-EA01C1EF20E7}"/>
              </a:ext>
            </a:extLst>
          </p:cNvPr>
          <p:cNvSpPr/>
          <p:nvPr/>
        </p:nvSpPr>
        <p:spPr bwMode="auto">
          <a:xfrm>
            <a:off x="838200" y="1653043"/>
            <a:ext cx="7121237" cy="178261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9853230-26B0-4BAD-8DEA-323CCAAD6C4A}"/>
              </a:ext>
            </a:extLst>
          </p:cNvPr>
          <p:cNvSpPr/>
          <p:nvPr/>
        </p:nvSpPr>
        <p:spPr bwMode="auto">
          <a:xfrm rot="5400000">
            <a:off x="3768601" y="2353511"/>
            <a:ext cx="1191491" cy="455572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BF30B-9C2D-420D-913A-05DDF4881C2C}"/>
              </a:ext>
            </a:extLst>
          </p:cNvPr>
          <p:cNvSpPr txBox="1"/>
          <p:nvPr/>
        </p:nvSpPr>
        <p:spPr>
          <a:xfrm>
            <a:off x="1164595" y="2130368"/>
            <a:ext cx="2815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DC4FC4-56FF-4D8E-AF73-C7D3D6B0BB6A}"/>
              </a:ext>
            </a:extLst>
          </p:cNvPr>
          <p:cNvSpPr txBox="1"/>
          <p:nvPr/>
        </p:nvSpPr>
        <p:spPr>
          <a:xfrm>
            <a:off x="4649823" y="2033861"/>
            <a:ext cx="3309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Responsible for leading software implementations (6 months)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F2DBBC39-457A-4A20-AE91-8575A8CE6452}"/>
              </a:ext>
            </a:extLst>
          </p:cNvPr>
          <p:cNvSpPr/>
          <p:nvPr/>
        </p:nvSpPr>
        <p:spPr bwMode="auto">
          <a:xfrm rot="5400000">
            <a:off x="7522534" y="4012056"/>
            <a:ext cx="1191491" cy="455572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D72147-46ED-432A-B862-FDFCF513FEBC}"/>
              </a:ext>
            </a:extLst>
          </p:cNvPr>
          <p:cNvSpPr txBox="1"/>
          <p:nvPr/>
        </p:nvSpPr>
        <p:spPr>
          <a:xfrm>
            <a:off x="4918528" y="3788913"/>
            <a:ext cx="2815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Instructional Design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B42307-8C6D-42E3-914B-1202F1DBB2D0}"/>
              </a:ext>
            </a:extLst>
          </p:cNvPr>
          <p:cNvSpPr txBox="1"/>
          <p:nvPr/>
        </p:nvSpPr>
        <p:spPr>
          <a:xfrm>
            <a:off x="8438063" y="3885899"/>
            <a:ext cx="3309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Responsible for creation of eLearning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81F696A-61EE-49C0-A017-8B12E93087EA}"/>
              </a:ext>
            </a:extLst>
          </p:cNvPr>
          <p:cNvSpPr/>
          <p:nvPr/>
        </p:nvSpPr>
        <p:spPr bwMode="auto">
          <a:xfrm>
            <a:off x="803727" y="4926774"/>
            <a:ext cx="7121237" cy="17826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019B2DC6-1F12-4EF5-BEC4-13979A962AC8}"/>
              </a:ext>
            </a:extLst>
          </p:cNvPr>
          <p:cNvSpPr/>
          <p:nvPr/>
        </p:nvSpPr>
        <p:spPr bwMode="auto">
          <a:xfrm rot="5400000">
            <a:off x="3734128" y="5627242"/>
            <a:ext cx="1191491" cy="455572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8BA69-8838-47C9-AB90-6886F1BE8865}"/>
              </a:ext>
            </a:extLst>
          </p:cNvPr>
          <p:cNvSpPr txBox="1"/>
          <p:nvPr/>
        </p:nvSpPr>
        <p:spPr>
          <a:xfrm>
            <a:off x="1130122" y="5404099"/>
            <a:ext cx="2815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Tech Comm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A955E2-01D9-4659-A08E-096A94CA26B8}"/>
              </a:ext>
            </a:extLst>
          </p:cNvPr>
          <p:cNvSpPr txBox="1"/>
          <p:nvPr/>
        </p:nvSpPr>
        <p:spPr>
          <a:xfrm>
            <a:off x="4649657" y="5501085"/>
            <a:ext cx="3309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Responsible for creating “the helps” and release notes</a:t>
            </a:r>
          </a:p>
        </p:txBody>
      </p:sp>
    </p:spTree>
    <p:extLst>
      <p:ext uri="{BB962C8B-B14F-4D97-AF65-F5344CB8AC3E}">
        <p14:creationId xmlns:p14="http://schemas.microsoft.com/office/powerpoint/2010/main" val="20184293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in Slide Template">
  <a:themeElements>
    <a:clrScheme name="TEAM Theme">
      <a:dk1>
        <a:srgbClr val="1B345A"/>
      </a:dk1>
      <a:lt1>
        <a:srgbClr val="FFFFFF"/>
      </a:lt1>
      <a:dk2>
        <a:srgbClr val="1B345A"/>
      </a:dk2>
      <a:lt2>
        <a:srgbClr val="047FB8"/>
      </a:lt2>
      <a:accent1>
        <a:srgbClr val="60CAE9"/>
      </a:accent1>
      <a:accent2>
        <a:srgbClr val="68B842"/>
      </a:accent2>
      <a:accent3>
        <a:srgbClr val="D10066"/>
      </a:accent3>
      <a:accent4>
        <a:srgbClr val="1AD1C2"/>
      </a:accent4>
      <a:accent5>
        <a:srgbClr val="FFE03C"/>
      </a:accent5>
      <a:accent6>
        <a:srgbClr val="666666"/>
      </a:accent6>
      <a:hlink>
        <a:srgbClr val="047FB8"/>
      </a:hlink>
      <a:folHlink>
        <a:srgbClr val="60CAE9"/>
      </a:folHlink>
    </a:clrScheme>
    <a:fontScheme name="TEAM Fonts">
      <a:majorFont>
        <a:latin typeface="Source Sans Pro Black"/>
        <a:ea typeface=""/>
        <a:cs typeface=""/>
      </a:majorFont>
      <a:minorFont>
        <a:latin typeface="Source Sans Pro"/>
        <a:ea typeface="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/>
        </a:solidFill>
        <a:ln>
          <a:noFill/>
          <a:headEnd type="none" w="med" len="med"/>
          <a:tailEnd type="none" w="med" len="med"/>
        </a:ln>
        <a:effectLst/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prstMaterial="flat">
          <a:contourClr>
            <a:schemeClr val="accent2">
              <a:satMod val="300000"/>
            </a:schemeClr>
          </a:contourClr>
        </a:sp3d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AM Template" id="{901A393F-A3E9-4A5A-B48A-AE68699D97C2}" vid="{7038C152-7232-4640-8C27-560FB1F500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MadCap Brand">
      <a:dk1>
        <a:srgbClr val="414141"/>
      </a:dk1>
      <a:lt1>
        <a:sysClr val="window" lastClr="FFFFFF"/>
      </a:lt1>
      <a:dk2>
        <a:srgbClr val="818181"/>
      </a:dk2>
      <a:lt2>
        <a:srgbClr val="DEDEDE"/>
      </a:lt2>
      <a:accent1>
        <a:srgbClr val="25BCC3"/>
      </a:accent1>
      <a:accent2>
        <a:srgbClr val="FCB813"/>
      </a:accent2>
      <a:accent3>
        <a:srgbClr val="95EFED"/>
      </a:accent3>
      <a:accent4>
        <a:srgbClr val="F98501"/>
      </a:accent4>
      <a:accent5>
        <a:srgbClr val="1C5A97"/>
      </a:accent5>
      <a:accent6>
        <a:srgbClr val="333333"/>
      </a:accent6>
      <a:hlink>
        <a:srgbClr val="FFFFFF"/>
      </a:hlink>
      <a:folHlink>
        <a:srgbClr val="D1493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C0A82FB-4227-40B4-887F-1BB2E8262724}">
  <we:reference id="wa104379841" version="2.0.0.1" store="en-US" storeType="OMEX"/>
  <we:alternateReferences>
    <we:reference id="wa104379841" version="2.0.0.1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11AB7296328C43893E8AD13DDA2067" ma:contentTypeVersion="2" ma:contentTypeDescription="Create a new document." ma:contentTypeScope="" ma:versionID="ff935b1faef3dbf3ddfd2c8e18249fd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6e4863383729cb444416dcdc8f5e0b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3F664C-352E-411A-B2EC-1A2EFB08FA9F}">
  <ds:schemaRefs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05841A8-463F-45AE-BD65-FEC5FF5210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B35E8D-A6C3-4265-BA23-7B3CCF41F0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TEAM Template</Template>
  <TotalTime>4659</TotalTime>
  <Words>474</Words>
  <Application>Microsoft Office PowerPoint</Application>
  <PresentationFormat>Widescreen</PresentationFormat>
  <Paragraphs>116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Segoe</vt:lpstr>
      <vt:lpstr>Source Sans Pro</vt:lpstr>
      <vt:lpstr>Source Sans Pro Black</vt:lpstr>
      <vt:lpstr>Wingdings</vt:lpstr>
      <vt:lpstr>Main Slide Template</vt:lpstr>
      <vt:lpstr>Office Theme</vt:lpstr>
      <vt:lpstr>1_Office Theme</vt:lpstr>
      <vt:lpstr>2_Office Theme</vt:lpstr>
      <vt:lpstr>PowerPoint Presentation</vt:lpstr>
      <vt:lpstr>PowerPoint Presentation</vt:lpstr>
      <vt:lpstr>Replacing a Learning Management System (LMS) with MadCap Flare</vt:lpstr>
      <vt:lpstr>About Me</vt:lpstr>
      <vt:lpstr>Overview</vt:lpstr>
      <vt:lpstr>LMS, CMS, and Flare</vt:lpstr>
      <vt:lpstr>What’s all this stuff anyway? </vt:lpstr>
      <vt:lpstr>The TEAM Software problem</vt:lpstr>
      <vt:lpstr>Some helpful context</vt:lpstr>
      <vt:lpstr>What exactly is the problem? </vt:lpstr>
      <vt:lpstr>Less money mo’ problems</vt:lpstr>
      <vt:lpstr>How we solved it</vt:lpstr>
      <vt:lpstr>Org Changes</vt:lpstr>
      <vt:lpstr>Develop a mission statement</vt:lpstr>
      <vt:lpstr>Course Catalog</vt:lpstr>
      <vt:lpstr>Course Catalog</vt:lpstr>
      <vt:lpstr>Learning Center V1</vt:lpstr>
      <vt:lpstr>Learning Center V1</vt:lpstr>
      <vt:lpstr>Learning Center V1</vt:lpstr>
      <vt:lpstr>Learning Center V1</vt:lpstr>
      <vt:lpstr>Wait… How’d you do that? </vt:lpstr>
      <vt:lpstr>Learning Center Home Page</vt:lpstr>
      <vt:lpstr>TEAM University Home</vt:lpstr>
      <vt:lpstr>Learning Tracks</vt:lpstr>
      <vt:lpstr>Course</vt:lpstr>
      <vt:lpstr>Catalog </vt:lpstr>
      <vt:lpstr>Results (so far) </vt:lpstr>
      <vt:lpstr>Customer Engagement</vt:lpstr>
      <vt:lpstr>Time Saved</vt:lpstr>
      <vt:lpstr>PowerPoint Presentation</vt:lpstr>
      <vt:lpstr>PowerPoint Presentation</vt:lpstr>
      <vt:lpstr>Questions? </vt:lpstr>
      <vt:lpstr>Contact Chris Jones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dynamic training portal with MadCap Flare</dc:title>
  <dc:creator>Chris Jones</dc:creator>
  <cp:lastModifiedBy>Chris Jones</cp:lastModifiedBy>
  <cp:revision>29</cp:revision>
  <dcterms:created xsi:type="dcterms:W3CDTF">2019-03-18T18:16:49Z</dcterms:created>
  <dcterms:modified xsi:type="dcterms:W3CDTF">2019-07-11T13:52:44Z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0x0101000A11AB7296328C43893E8AD13DDA2067</vt:lpwstr>
  </property>
</Properties>
</file>